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5" r:id="rId4"/>
    <p:sldId id="264" r:id="rId5"/>
    <p:sldId id="263" r:id="rId6"/>
    <p:sldId id="262" r:id="rId7"/>
    <p:sldId id="261" r:id="rId8"/>
    <p:sldId id="271" r:id="rId9"/>
    <p:sldId id="272" r:id="rId10"/>
    <p:sldId id="273" r:id="rId11"/>
    <p:sldId id="274" r:id="rId12"/>
    <p:sldId id="275" r:id="rId13"/>
    <p:sldId id="276" r:id="rId14"/>
    <p:sldId id="277" r:id="rId15"/>
    <p:sldId id="278" r:id="rId16"/>
    <p:sldId id="279" r:id="rId17"/>
    <p:sldId id="26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72" d="100"/>
          <a:sy n="72" d="100"/>
        </p:scale>
        <p:origin x="57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6/13/2023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6/13/2023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0747" y="318051"/>
            <a:ext cx="11545294" cy="2170707"/>
          </a:xfrm>
        </p:spPr>
        <p:txBody>
          <a:bodyPr>
            <a:noAutofit/>
          </a:bodyPr>
          <a:lstStyle/>
          <a:p>
            <a:r>
              <a:rPr lang="en-US" sz="5400" b="1" i="1">
                <a:solidFill>
                  <a:schemeClr val="bg1"/>
                </a:solidFill>
                <a:latin typeface="Times New Roman" panose="02020603050405020304" pitchFamily="18" charset="0"/>
                <a:cs typeface="Times New Roman" panose="02020603050405020304" pitchFamily="18" charset="0"/>
              </a:rPr>
              <a:t>Đề tài: </a:t>
            </a:r>
            <a:r>
              <a:rPr lang="fr-FR" sz="5400" b="1" i="1">
                <a:solidFill>
                  <a:schemeClr val="bg1"/>
                </a:solidFill>
                <a:latin typeface="Times New Roman" panose="02020603050405020304" pitchFamily="18" charset="0"/>
                <a:ea typeface="Calibri" panose="020F0502020204030204" pitchFamily="34" charset="0"/>
              </a:rPr>
              <a:t>LẬP TRÌNH game Inosuke</a:t>
            </a:r>
            <a:endParaRPr lang="en-US" sz="5400">
              <a:solidFill>
                <a:schemeClr val="bg1"/>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6265544" y="3077154"/>
            <a:ext cx="4572083" cy="3093057"/>
          </a:xfrm>
        </p:spPr>
        <p:txBody>
          <a:bodyPr>
            <a:normAutofit/>
          </a:bodyPr>
          <a:lstStyle/>
          <a:p>
            <a:r>
              <a:rPr lang="en-US" b="1">
                <a:solidFill>
                  <a:schemeClr val="bg1"/>
                </a:solidFill>
                <a:latin typeface="Times New Roman" panose="02020603050405020304" pitchFamily="18" charset="0"/>
                <a:cs typeface="Times New Roman" panose="02020603050405020304" pitchFamily="18" charset="0"/>
              </a:rPr>
              <a:t>Sinh viên: Nguyễn Ngọc Hiếu</a:t>
            </a:r>
          </a:p>
          <a:p>
            <a:r>
              <a:rPr lang="en-US" b="1">
                <a:solidFill>
                  <a:schemeClr val="bg1"/>
                </a:solidFill>
                <a:latin typeface="Times New Roman" panose="02020603050405020304" pitchFamily="18" charset="0"/>
                <a:cs typeface="Times New Roman" panose="02020603050405020304" pitchFamily="18" charset="0"/>
              </a:rPr>
              <a:t>                       Nguyễn đình đức</a:t>
            </a:r>
          </a:p>
          <a:p>
            <a:r>
              <a:rPr lang="en-US" b="1">
                <a:solidFill>
                  <a:schemeClr val="bg1"/>
                </a:solidFill>
                <a:latin typeface="Times New Roman" panose="02020603050405020304" pitchFamily="18" charset="0"/>
                <a:cs typeface="Times New Roman" panose="02020603050405020304" pitchFamily="18" charset="0"/>
              </a:rPr>
              <a:t>                       Hoàng minh chiến</a:t>
            </a:r>
          </a:p>
          <a:p>
            <a:r>
              <a:rPr lang="en-US" b="1">
                <a:solidFill>
                  <a:schemeClr val="bg1"/>
                </a:solidFill>
                <a:latin typeface="Times New Roman" panose="02020603050405020304" pitchFamily="18" charset="0"/>
                <a:cs typeface="Times New Roman" panose="02020603050405020304" pitchFamily="18" charset="0"/>
              </a:rPr>
              <a:t>                       Chu thanh quyết</a:t>
            </a:r>
          </a:p>
          <a:p>
            <a:r>
              <a:rPr lang="en-US" b="1">
                <a:solidFill>
                  <a:schemeClr val="bg1"/>
                </a:solidFill>
                <a:latin typeface="Times New Roman" panose="02020603050405020304" pitchFamily="18" charset="0"/>
                <a:cs typeface="Times New Roman" panose="02020603050405020304" pitchFamily="18" charset="0"/>
              </a:rPr>
              <a:t>Lớp:             K55KMT.01</a:t>
            </a:r>
          </a:p>
          <a:p>
            <a:r>
              <a:rPr lang="en-US" b="1">
                <a:solidFill>
                  <a:schemeClr val="bg1"/>
                </a:solidFill>
                <a:latin typeface="Times New Roman" panose="02020603050405020304" pitchFamily="18" charset="0"/>
                <a:cs typeface="Times New Roman" panose="02020603050405020304" pitchFamily="18" charset="0"/>
              </a:rPr>
              <a:t>GVHD:         Th.S Đỗ duy cốp</a:t>
            </a:r>
          </a:p>
          <a:p>
            <a:endParaRPr lang="en-US"/>
          </a:p>
        </p:txBody>
      </p:sp>
    </p:spTree>
    <p:extLst>
      <p:ext uri="{BB962C8B-B14F-4D97-AF65-F5344CB8AC3E}">
        <p14:creationId xmlns:p14="http://schemas.microsoft.com/office/powerpoint/2010/main" val="23147515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109607" y="804765"/>
            <a:ext cx="4170059" cy="1765922"/>
          </a:xfrm>
        </p:spPr>
        <p:txBody>
          <a:bodyPr/>
          <a:lstStyle/>
          <a:p>
            <a:pPr marL="228600" lvl="1">
              <a:spcBef>
                <a:spcPts val="1000"/>
              </a:spcBef>
            </a:pPr>
            <a:r>
              <a:rPr lang="en-US">
                <a:solidFill>
                  <a:schemeClr val="bg1"/>
                </a:solidFill>
                <a:latin typeface="Times New Roman" panose="02020603050405020304" pitchFamily="18" charset="0"/>
                <a:cs typeface="Times New Roman" panose="02020603050405020304" pitchFamily="18" charset="0"/>
              </a:rPr>
              <a:t>Biểu đồ điều khiển nhân vật </a:t>
            </a:r>
            <a:endParaRPr lang="en-US" sz="1800">
              <a:solidFill>
                <a:schemeClr val="bg1"/>
              </a:solidFill>
              <a:latin typeface="Times New Roman" panose="02020603050405020304" pitchFamily="18" charset="0"/>
              <a:cs typeface="Times New Roman" panose="02020603050405020304" pitchFamily="18" charset="0"/>
            </a:endParaRPr>
          </a:p>
          <a:p>
            <a:endParaRPr lang="en-US"/>
          </a:p>
        </p:txBody>
      </p:sp>
      <p:sp>
        <p:nvSpPr>
          <p:cNvPr id="7" name="Title 1"/>
          <p:cNvSpPr txBox="1">
            <a:spLocks/>
          </p:cNvSpPr>
          <p:nvPr/>
        </p:nvSpPr>
        <p:spPr>
          <a:xfrm>
            <a:off x="521211" y="0"/>
            <a:ext cx="7422142" cy="80476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a:solidFill>
                  <a:schemeClr val="bg1"/>
                </a:solidFill>
                <a:latin typeface="Times New Roman" panose="02020603050405020304" pitchFamily="18" charset="0"/>
                <a:cs typeface="Times New Roman" panose="02020603050405020304" pitchFamily="18" charset="0"/>
              </a:rPr>
              <a:t>3. Phân tích thiết kết hệ thống</a:t>
            </a:r>
          </a:p>
        </p:txBody>
      </p:sp>
      <p:pic>
        <p:nvPicPr>
          <p:cNvPr id="6" name="Picture 5" descr="A picture containing text, screenshot, diagram, line&#10;&#10;Description automatically generated">
            <a:extLst>
              <a:ext uri="{FF2B5EF4-FFF2-40B4-BE49-F238E27FC236}">
                <a16:creationId xmlns:a16="http://schemas.microsoft.com/office/drawing/2014/main" id="{C2CF256C-2A6A-43AF-A347-1648B04021CB}"/>
              </a:ext>
            </a:extLst>
          </p:cNvPr>
          <p:cNvPicPr>
            <a:picLocks noChangeAspect="1"/>
          </p:cNvPicPr>
          <p:nvPr/>
        </p:nvPicPr>
        <p:blipFill>
          <a:blip r:embed="rId2"/>
          <a:stretch>
            <a:fillRect/>
          </a:stretch>
        </p:blipFill>
        <p:spPr>
          <a:xfrm>
            <a:off x="3093057" y="1609530"/>
            <a:ext cx="5334000" cy="4193540"/>
          </a:xfrm>
          <a:prstGeom prst="rect">
            <a:avLst/>
          </a:prstGeom>
        </p:spPr>
      </p:pic>
    </p:spTree>
    <p:extLst>
      <p:ext uri="{BB962C8B-B14F-4D97-AF65-F5344CB8AC3E}">
        <p14:creationId xmlns:p14="http://schemas.microsoft.com/office/powerpoint/2010/main" val="13824829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109607" y="804765"/>
            <a:ext cx="4170059" cy="1765922"/>
          </a:xfrm>
        </p:spPr>
        <p:txBody>
          <a:bodyPr/>
          <a:lstStyle/>
          <a:p>
            <a:pPr marL="228600" lvl="1">
              <a:spcBef>
                <a:spcPts val="1000"/>
              </a:spcBef>
            </a:pPr>
            <a:r>
              <a:rPr lang="en-US">
                <a:solidFill>
                  <a:schemeClr val="bg1"/>
                </a:solidFill>
                <a:latin typeface="Times New Roman" panose="02020603050405020304" pitchFamily="18" charset="0"/>
                <a:cs typeface="Times New Roman" panose="02020603050405020304" pitchFamily="18" charset="0"/>
              </a:rPr>
              <a:t>Biểu đồ tuần tự </a:t>
            </a:r>
            <a:endParaRPr lang="en-US" sz="1800">
              <a:solidFill>
                <a:schemeClr val="bg1"/>
              </a:solidFill>
              <a:latin typeface="Times New Roman" panose="02020603050405020304" pitchFamily="18" charset="0"/>
              <a:cs typeface="Times New Roman" panose="02020603050405020304" pitchFamily="18" charset="0"/>
            </a:endParaRPr>
          </a:p>
          <a:p>
            <a:endParaRPr lang="en-US"/>
          </a:p>
        </p:txBody>
      </p:sp>
      <p:sp>
        <p:nvSpPr>
          <p:cNvPr id="7" name="Title 1"/>
          <p:cNvSpPr txBox="1">
            <a:spLocks/>
          </p:cNvSpPr>
          <p:nvPr/>
        </p:nvSpPr>
        <p:spPr>
          <a:xfrm>
            <a:off x="521211" y="0"/>
            <a:ext cx="7422142" cy="80476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a:solidFill>
                  <a:schemeClr val="bg1"/>
                </a:solidFill>
                <a:latin typeface="Times New Roman" panose="02020603050405020304" pitchFamily="18" charset="0"/>
                <a:cs typeface="Times New Roman" panose="02020603050405020304" pitchFamily="18" charset="0"/>
              </a:rPr>
              <a:t>3. Phân tích thiết kết hệ thống</a:t>
            </a:r>
          </a:p>
        </p:txBody>
      </p:sp>
      <p:pic>
        <p:nvPicPr>
          <p:cNvPr id="6" name="Picture 5" descr="A picture containing text, diagram, line, plot&#10;&#10;Description automatically generated">
            <a:extLst>
              <a:ext uri="{FF2B5EF4-FFF2-40B4-BE49-F238E27FC236}">
                <a16:creationId xmlns:a16="http://schemas.microsoft.com/office/drawing/2014/main" id="{B8844E6B-65BD-49B6-8E56-61B7A3D85660}"/>
              </a:ext>
            </a:extLst>
          </p:cNvPr>
          <p:cNvPicPr>
            <a:picLocks noChangeAspect="1"/>
          </p:cNvPicPr>
          <p:nvPr/>
        </p:nvPicPr>
        <p:blipFill>
          <a:blip r:embed="rId2"/>
          <a:stretch>
            <a:fillRect/>
          </a:stretch>
        </p:blipFill>
        <p:spPr>
          <a:xfrm>
            <a:off x="2676277" y="1609530"/>
            <a:ext cx="5334000" cy="4419600"/>
          </a:xfrm>
          <a:prstGeom prst="rect">
            <a:avLst/>
          </a:prstGeom>
        </p:spPr>
      </p:pic>
    </p:spTree>
    <p:extLst>
      <p:ext uri="{BB962C8B-B14F-4D97-AF65-F5344CB8AC3E}">
        <p14:creationId xmlns:p14="http://schemas.microsoft.com/office/powerpoint/2010/main" val="33049061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109607" y="804765"/>
            <a:ext cx="4170059" cy="1765922"/>
          </a:xfrm>
        </p:spPr>
        <p:txBody>
          <a:bodyPr/>
          <a:lstStyle/>
          <a:p>
            <a:pPr marL="228600" lvl="1">
              <a:spcBef>
                <a:spcPts val="1000"/>
              </a:spcBef>
            </a:pPr>
            <a:r>
              <a:rPr lang="en-US">
                <a:solidFill>
                  <a:schemeClr val="bg1"/>
                </a:solidFill>
                <a:latin typeface="Times New Roman" panose="02020603050405020304" pitchFamily="18" charset="0"/>
                <a:cs typeface="Times New Roman" panose="02020603050405020304" pitchFamily="18" charset="0"/>
              </a:rPr>
              <a:t>Biểu đồ tuần tự điều khiển nhân vật</a:t>
            </a:r>
            <a:endParaRPr lang="en-US" sz="1800">
              <a:solidFill>
                <a:schemeClr val="bg1"/>
              </a:solidFill>
              <a:latin typeface="Times New Roman" panose="02020603050405020304" pitchFamily="18" charset="0"/>
              <a:cs typeface="Times New Roman" panose="02020603050405020304" pitchFamily="18" charset="0"/>
            </a:endParaRPr>
          </a:p>
          <a:p>
            <a:endParaRPr lang="en-US"/>
          </a:p>
        </p:txBody>
      </p:sp>
      <p:sp>
        <p:nvSpPr>
          <p:cNvPr id="7" name="Title 1"/>
          <p:cNvSpPr txBox="1">
            <a:spLocks/>
          </p:cNvSpPr>
          <p:nvPr/>
        </p:nvSpPr>
        <p:spPr>
          <a:xfrm>
            <a:off x="521211" y="0"/>
            <a:ext cx="7422142" cy="80476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a:solidFill>
                  <a:schemeClr val="bg1"/>
                </a:solidFill>
                <a:latin typeface="Times New Roman" panose="02020603050405020304" pitchFamily="18" charset="0"/>
                <a:cs typeface="Times New Roman" panose="02020603050405020304" pitchFamily="18" charset="0"/>
              </a:rPr>
              <a:t>3. Phân tích thiết kết hệ thống</a:t>
            </a:r>
          </a:p>
        </p:txBody>
      </p:sp>
      <p:pic>
        <p:nvPicPr>
          <p:cNvPr id="6" name="Picture 5" descr="A picture containing text, diagram, line, screenshot&#10;&#10;Description automatically generated">
            <a:extLst>
              <a:ext uri="{FF2B5EF4-FFF2-40B4-BE49-F238E27FC236}">
                <a16:creationId xmlns:a16="http://schemas.microsoft.com/office/drawing/2014/main" id="{1B3529A8-010B-4ADD-BEB9-64A32FD83761}"/>
              </a:ext>
            </a:extLst>
          </p:cNvPr>
          <p:cNvPicPr>
            <a:picLocks noChangeAspect="1"/>
          </p:cNvPicPr>
          <p:nvPr/>
        </p:nvPicPr>
        <p:blipFill>
          <a:blip r:embed="rId2"/>
          <a:stretch>
            <a:fillRect/>
          </a:stretch>
        </p:blipFill>
        <p:spPr>
          <a:xfrm>
            <a:off x="2761753" y="1609530"/>
            <a:ext cx="6629400" cy="4648200"/>
          </a:xfrm>
          <a:prstGeom prst="rect">
            <a:avLst/>
          </a:prstGeom>
        </p:spPr>
      </p:pic>
    </p:spTree>
    <p:extLst>
      <p:ext uri="{BB962C8B-B14F-4D97-AF65-F5344CB8AC3E}">
        <p14:creationId xmlns:p14="http://schemas.microsoft.com/office/powerpoint/2010/main" val="38387357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109607" y="804765"/>
            <a:ext cx="4170059" cy="1765922"/>
          </a:xfrm>
        </p:spPr>
        <p:txBody>
          <a:bodyPr/>
          <a:lstStyle/>
          <a:p>
            <a:pPr marL="228600" lvl="1">
              <a:spcBef>
                <a:spcPts val="1000"/>
              </a:spcBef>
            </a:pPr>
            <a:r>
              <a:rPr lang="en-US">
                <a:solidFill>
                  <a:schemeClr val="bg1"/>
                </a:solidFill>
                <a:latin typeface="Times New Roman" panose="02020603050405020304" pitchFamily="18" charset="0"/>
                <a:cs typeface="Times New Roman" panose="02020603050405020304" pitchFamily="18" charset="0"/>
              </a:rPr>
              <a:t>Biểu đồ trạng thái</a:t>
            </a:r>
            <a:endParaRPr lang="en-US" sz="1800">
              <a:solidFill>
                <a:schemeClr val="bg1"/>
              </a:solidFill>
              <a:latin typeface="Times New Roman" panose="02020603050405020304" pitchFamily="18" charset="0"/>
              <a:cs typeface="Times New Roman" panose="02020603050405020304" pitchFamily="18" charset="0"/>
            </a:endParaRPr>
          </a:p>
          <a:p>
            <a:endParaRPr lang="en-US"/>
          </a:p>
        </p:txBody>
      </p:sp>
      <p:sp>
        <p:nvSpPr>
          <p:cNvPr id="7" name="Title 1"/>
          <p:cNvSpPr txBox="1">
            <a:spLocks/>
          </p:cNvSpPr>
          <p:nvPr/>
        </p:nvSpPr>
        <p:spPr>
          <a:xfrm>
            <a:off x="521211" y="0"/>
            <a:ext cx="7422142" cy="80476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a:solidFill>
                  <a:schemeClr val="bg1"/>
                </a:solidFill>
                <a:latin typeface="Times New Roman" panose="02020603050405020304" pitchFamily="18" charset="0"/>
                <a:cs typeface="Times New Roman" panose="02020603050405020304" pitchFamily="18" charset="0"/>
              </a:rPr>
              <a:t>3. Phân tích thiết kết hệ thống</a:t>
            </a:r>
          </a:p>
        </p:txBody>
      </p:sp>
      <p:pic>
        <p:nvPicPr>
          <p:cNvPr id="6" name="Picture 5" descr="A picture containing diagram, plan, line, text&#10;&#10;Description automatically generated">
            <a:extLst>
              <a:ext uri="{FF2B5EF4-FFF2-40B4-BE49-F238E27FC236}">
                <a16:creationId xmlns:a16="http://schemas.microsoft.com/office/drawing/2014/main" id="{01ACAF67-32F9-4E8B-B428-6C26E09589BB}"/>
              </a:ext>
            </a:extLst>
          </p:cNvPr>
          <p:cNvPicPr>
            <a:picLocks noChangeAspect="1"/>
          </p:cNvPicPr>
          <p:nvPr/>
        </p:nvPicPr>
        <p:blipFill>
          <a:blip r:embed="rId2"/>
          <a:stretch>
            <a:fillRect/>
          </a:stretch>
        </p:blipFill>
        <p:spPr>
          <a:xfrm>
            <a:off x="2265459" y="1804283"/>
            <a:ext cx="6629400" cy="4419600"/>
          </a:xfrm>
          <a:prstGeom prst="rect">
            <a:avLst/>
          </a:prstGeom>
        </p:spPr>
      </p:pic>
    </p:spTree>
    <p:extLst>
      <p:ext uri="{BB962C8B-B14F-4D97-AF65-F5344CB8AC3E}">
        <p14:creationId xmlns:p14="http://schemas.microsoft.com/office/powerpoint/2010/main" val="536702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109607" y="804765"/>
            <a:ext cx="4170059" cy="1765922"/>
          </a:xfrm>
        </p:spPr>
        <p:txBody>
          <a:bodyPr/>
          <a:lstStyle/>
          <a:p>
            <a:pPr marL="0" lvl="1" indent="0">
              <a:spcBef>
                <a:spcPts val="1000"/>
              </a:spcBef>
              <a:buNone/>
            </a:pPr>
            <a:r>
              <a:rPr lang="en-US" b="1">
                <a:solidFill>
                  <a:schemeClr val="bg1"/>
                </a:solidFill>
                <a:latin typeface="Times New Roman" panose="02020603050405020304" pitchFamily="18" charset="0"/>
                <a:cs typeface="Times New Roman" panose="02020603050405020304" pitchFamily="18" charset="0"/>
              </a:rPr>
              <a:t>Microsoft Visual Studio</a:t>
            </a:r>
            <a:endParaRPr lang="en-US">
              <a:solidFill>
                <a:schemeClr val="bg1"/>
              </a:solidFill>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521211" y="0"/>
            <a:ext cx="7422142" cy="8047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a:solidFill>
                  <a:schemeClr val="bg1"/>
                </a:solidFill>
                <a:latin typeface="Times New Roman" panose="02020603050405020304" pitchFamily="18" charset="0"/>
                <a:cs typeface="Times New Roman" panose="02020603050405020304" pitchFamily="18" charset="0"/>
              </a:rPr>
              <a:t>4. Lập trình và kiểm thử</a:t>
            </a:r>
          </a:p>
        </p:txBody>
      </p:sp>
      <p:pic>
        <p:nvPicPr>
          <p:cNvPr id="6" name="Picture 5" descr="Microsoft launches Visual Studio Online public preview and ML.NET 1.4 |  VentureBeat"/>
          <p:cNvPicPr/>
          <p:nvPr/>
        </p:nvPicPr>
        <p:blipFill>
          <a:blip r:embed="rId2">
            <a:extLst>
              <a:ext uri="{28A0092B-C50C-407E-A947-70E740481C1C}">
                <a14:useLocalDpi xmlns:a14="http://schemas.microsoft.com/office/drawing/2010/main" val="0"/>
              </a:ext>
            </a:extLst>
          </a:blip>
          <a:srcRect/>
          <a:stretch>
            <a:fillRect/>
          </a:stretch>
        </p:blipFill>
        <p:spPr bwMode="auto">
          <a:xfrm>
            <a:off x="2754465" y="1935272"/>
            <a:ext cx="5760720" cy="2880360"/>
          </a:xfrm>
          <a:prstGeom prst="rect">
            <a:avLst/>
          </a:prstGeom>
          <a:noFill/>
          <a:ln>
            <a:noFill/>
          </a:ln>
        </p:spPr>
      </p:pic>
    </p:spTree>
    <p:extLst>
      <p:ext uri="{BB962C8B-B14F-4D97-AF65-F5344CB8AC3E}">
        <p14:creationId xmlns:p14="http://schemas.microsoft.com/office/powerpoint/2010/main" val="30045082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109607" y="804765"/>
            <a:ext cx="4170059" cy="1765922"/>
          </a:xfrm>
        </p:spPr>
        <p:txBody>
          <a:bodyPr/>
          <a:lstStyle/>
          <a:p>
            <a:pPr marL="0" lvl="1" indent="0">
              <a:spcBef>
                <a:spcPts val="1000"/>
              </a:spcBef>
              <a:buNone/>
            </a:pPr>
            <a:r>
              <a:rPr lang="en-US">
                <a:solidFill>
                  <a:schemeClr val="bg1"/>
                </a:solidFill>
                <a:latin typeface="Times New Roman" panose="02020603050405020304" pitchFamily="18" charset="0"/>
                <a:cs typeface="Times New Roman" panose="02020603050405020304" pitchFamily="18" charset="0"/>
              </a:rPr>
              <a:t>Giao diện menu</a:t>
            </a:r>
            <a:endParaRPr lang="en-US" sz="1800">
              <a:solidFill>
                <a:schemeClr val="bg1"/>
              </a:solidFill>
              <a:latin typeface="Times New Roman" panose="02020603050405020304" pitchFamily="18" charset="0"/>
              <a:cs typeface="Times New Roman" panose="02020603050405020304" pitchFamily="18" charset="0"/>
            </a:endParaRPr>
          </a:p>
          <a:p>
            <a:endParaRPr lang="en-US"/>
          </a:p>
        </p:txBody>
      </p:sp>
      <p:sp>
        <p:nvSpPr>
          <p:cNvPr id="6" name="Title 1"/>
          <p:cNvSpPr txBox="1">
            <a:spLocks/>
          </p:cNvSpPr>
          <p:nvPr/>
        </p:nvSpPr>
        <p:spPr>
          <a:xfrm>
            <a:off x="521211" y="0"/>
            <a:ext cx="7422142" cy="8047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a:solidFill>
                  <a:schemeClr val="bg1"/>
                </a:solidFill>
                <a:latin typeface="Times New Roman" panose="02020603050405020304" pitchFamily="18" charset="0"/>
                <a:cs typeface="Times New Roman" panose="02020603050405020304" pitchFamily="18" charset="0"/>
              </a:rPr>
              <a:t>4. Lập trình và kiểm thử</a:t>
            </a:r>
          </a:p>
        </p:txBody>
      </p:sp>
      <p:pic>
        <p:nvPicPr>
          <p:cNvPr id="8" name="Picture 7"/>
          <p:cNvPicPr/>
          <p:nvPr/>
        </p:nvPicPr>
        <p:blipFill>
          <a:blip r:embed="rId2"/>
          <a:stretch>
            <a:fillRect/>
          </a:stretch>
        </p:blipFill>
        <p:spPr>
          <a:xfrm>
            <a:off x="2510623" y="1812897"/>
            <a:ext cx="7356945" cy="3927433"/>
          </a:xfrm>
          <a:prstGeom prst="rect">
            <a:avLst/>
          </a:prstGeom>
        </p:spPr>
      </p:pic>
    </p:spTree>
    <p:extLst>
      <p:ext uri="{BB962C8B-B14F-4D97-AF65-F5344CB8AC3E}">
        <p14:creationId xmlns:p14="http://schemas.microsoft.com/office/powerpoint/2010/main" val="29937942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1109607" y="804765"/>
            <a:ext cx="4170059" cy="1765922"/>
          </a:xfrm>
        </p:spPr>
        <p:txBody>
          <a:bodyPr/>
          <a:lstStyle/>
          <a:p>
            <a:pPr marL="0" lvl="1" indent="0">
              <a:spcBef>
                <a:spcPts val="1000"/>
              </a:spcBef>
              <a:buNone/>
            </a:pPr>
            <a:r>
              <a:rPr lang="en-US">
                <a:solidFill>
                  <a:schemeClr val="bg1"/>
                </a:solidFill>
                <a:latin typeface="Times New Roman" panose="02020603050405020304" pitchFamily="18" charset="0"/>
                <a:cs typeface="Times New Roman" panose="02020603050405020304" pitchFamily="18" charset="0"/>
              </a:rPr>
              <a:t>Giao diện tổng quan màn 1 </a:t>
            </a:r>
            <a:endParaRPr lang="en-US" sz="1800">
              <a:solidFill>
                <a:schemeClr val="bg1"/>
              </a:solidFill>
              <a:latin typeface="Times New Roman" panose="02020603050405020304" pitchFamily="18" charset="0"/>
              <a:cs typeface="Times New Roman" panose="02020603050405020304" pitchFamily="18" charset="0"/>
            </a:endParaRPr>
          </a:p>
          <a:p>
            <a:endParaRPr lang="en-US"/>
          </a:p>
        </p:txBody>
      </p:sp>
      <p:sp>
        <p:nvSpPr>
          <p:cNvPr id="6" name="Title 1"/>
          <p:cNvSpPr txBox="1">
            <a:spLocks/>
          </p:cNvSpPr>
          <p:nvPr/>
        </p:nvSpPr>
        <p:spPr>
          <a:xfrm>
            <a:off x="521211" y="0"/>
            <a:ext cx="7422142" cy="8047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a:solidFill>
                  <a:schemeClr val="bg1"/>
                </a:solidFill>
                <a:latin typeface="Times New Roman" panose="02020603050405020304" pitchFamily="18" charset="0"/>
                <a:cs typeface="Times New Roman" panose="02020603050405020304" pitchFamily="18" charset="0"/>
              </a:rPr>
              <a:t>4. Lập trình và kiểm thử</a:t>
            </a:r>
          </a:p>
        </p:txBody>
      </p:sp>
      <p:pic>
        <p:nvPicPr>
          <p:cNvPr id="8" name="Picture 7"/>
          <p:cNvPicPr/>
          <p:nvPr/>
        </p:nvPicPr>
        <p:blipFill>
          <a:blip r:embed="rId3"/>
          <a:stretch>
            <a:fillRect/>
          </a:stretch>
        </p:blipFill>
        <p:spPr>
          <a:xfrm>
            <a:off x="2450657" y="1765190"/>
            <a:ext cx="6834809" cy="3467873"/>
          </a:xfrm>
          <a:prstGeom prst="rect">
            <a:avLst/>
          </a:prstGeom>
        </p:spPr>
      </p:pic>
    </p:spTree>
    <p:extLst>
      <p:ext uri="{BB962C8B-B14F-4D97-AF65-F5344CB8AC3E}">
        <p14:creationId xmlns:p14="http://schemas.microsoft.com/office/powerpoint/2010/main" val="36564909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99+ Ảnh Động Cảm Ơn - Thank You Chân Thành Ý Nghĩa Nhất"/>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1413" y="385698"/>
            <a:ext cx="9096293" cy="6054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2022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166355733"/>
              </p:ext>
            </p:extLst>
          </p:nvPr>
        </p:nvGraphicFramePr>
        <p:xfrm>
          <a:off x="1109609" y="2600075"/>
          <a:ext cx="9906000" cy="3236180"/>
        </p:xfrm>
        <a:graphic>
          <a:graphicData uri="http://schemas.openxmlformats.org/drawingml/2006/table">
            <a:tbl>
              <a:tblPr firstRow="1" bandRow="1">
                <a:tableStyleId>{5C22544A-7EE6-4342-B048-85BDC9FD1C3A}</a:tableStyleId>
              </a:tblPr>
              <a:tblGrid>
                <a:gridCol w="2500284">
                  <a:extLst>
                    <a:ext uri="{9D8B030D-6E8A-4147-A177-3AD203B41FA5}">
                      <a16:colId xmlns:a16="http://schemas.microsoft.com/office/drawing/2014/main" val="2518165348"/>
                    </a:ext>
                  </a:extLst>
                </a:gridCol>
                <a:gridCol w="7405716">
                  <a:extLst>
                    <a:ext uri="{9D8B030D-6E8A-4147-A177-3AD203B41FA5}">
                      <a16:colId xmlns:a16="http://schemas.microsoft.com/office/drawing/2014/main" val="647237772"/>
                    </a:ext>
                  </a:extLst>
                </a:gridCol>
              </a:tblGrid>
              <a:tr h="647236">
                <a:tc>
                  <a:txBody>
                    <a:bodyPr/>
                    <a:lstStyle/>
                    <a:p>
                      <a:pPr algn="ctr"/>
                      <a:r>
                        <a:rPr lang="en-US">
                          <a:latin typeface="Times New Roman" panose="02020603050405020304" pitchFamily="18" charset="0"/>
                          <a:cs typeface="Times New Roman" panose="02020603050405020304" pitchFamily="18" charset="0"/>
                        </a:rPr>
                        <a:t>Chương</a:t>
                      </a:r>
                    </a:p>
                  </a:txBody>
                  <a:tcPr>
                    <a:solidFill>
                      <a:schemeClr val="bg2">
                        <a:lumMod val="60000"/>
                        <a:lumOff val="40000"/>
                      </a:schemeClr>
                    </a:solidFill>
                  </a:tcPr>
                </a:tc>
                <a:tc>
                  <a:txBody>
                    <a:bodyPr/>
                    <a:lstStyle/>
                    <a:p>
                      <a:pPr algn="ctr"/>
                      <a:r>
                        <a:rPr lang="en-US">
                          <a:latin typeface="Times New Roman" panose="02020603050405020304" pitchFamily="18" charset="0"/>
                          <a:cs typeface="Times New Roman" panose="02020603050405020304" pitchFamily="18" charset="0"/>
                        </a:rPr>
                        <a:t>Nội</a:t>
                      </a:r>
                      <a:r>
                        <a:rPr lang="en-US" baseline="0">
                          <a:latin typeface="Times New Roman" panose="02020603050405020304" pitchFamily="18" charset="0"/>
                          <a:cs typeface="Times New Roman" panose="02020603050405020304" pitchFamily="18" charset="0"/>
                        </a:rPr>
                        <a:t> dung</a:t>
                      </a:r>
                      <a:endParaRPr lang="en-US">
                        <a:latin typeface="Times New Roman" panose="02020603050405020304" pitchFamily="18" charset="0"/>
                        <a:cs typeface="Times New Roman" panose="02020603050405020304" pitchFamily="18" charset="0"/>
                      </a:endParaRPr>
                    </a:p>
                  </a:txBody>
                  <a:tcPr>
                    <a:solidFill>
                      <a:schemeClr val="bg2">
                        <a:lumMod val="60000"/>
                        <a:lumOff val="40000"/>
                      </a:schemeClr>
                    </a:solidFill>
                  </a:tcPr>
                </a:tc>
                <a:extLst>
                  <a:ext uri="{0D108BD9-81ED-4DB2-BD59-A6C34878D82A}">
                    <a16:rowId xmlns:a16="http://schemas.microsoft.com/office/drawing/2014/main" val="816031431"/>
                  </a:ext>
                </a:extLst>
              </a:tr>
              <a:tr h="647236">
                <a:tc>
                  <a:txBody>
                    <a:bodyPr/>
                    <a:lstStyle/>
                    <a:p>
                      <a:pPr algn="ctr"/>
                      <a:r>
                        <a:rPr lang="en-US">
                          <a:latin typeface="Times New Roman" panose="02020603050405020304" pitchFamily="18" charset="0"/>
                          <a:cs typeface="Times New Roman" panose="02020603050405020304" pitchFamily="18" charset="0"/>
                        </a:rPr>
                        <a:t>1</a:t>
                      </a:r>
                    </a:p>
                  </a:txBody>
                  <a:tcPr>
                    <a:solidFill>
                      <a:schemeClr val="bg2">
                        <a:lumMod val="20000"/>
                        <a:lumOff val="80000"/>
                      </a:schemeClr>
                    </a:solidFill>
                  </a:tcPr>
                </a:tc>
                <a:tc>
                  <a:txBody>
                    <a:bodyPr/>
                    <a:lstStyle/>
                    <a:p>
                      <a:pPr algn="ctr"/>
                      <a:r>
                        <a:rPr lang="en-US">
                          <a:latin typeface="Times New Roman" panose="02020603050405020304" pitchFamily="18" charset="0"/>
                          <a:cs typeface="Times New Roman" panose="02020603050405020304" pitchFamily="18" charset="0"/>
                        </a:rPr>
                        <a:t>Giới</a:t>
                      </a:r>
                      <a:r>
                        <a:rPr lang="en-US" baseline="0">
                          <a:latin typeface="Times New Roman" panose="02020603050405020304" pitchFamily="18" charset="0"/>
                          <a:cs typeface="Times New Roman" panose="02020603050405020304" pitchFamily="18" charset="0"/>
                        </a:rPr>
                        <a:t> thiệu chung</a:t>
                      </a:r>
                      <a:endParaRPr lang="en-US">
                        <a:latin typeface="Times New Roman" panose="02020603050405020304" pitchFamily="18" charset="0"/>
                        <a:cs typeface="Times New Roman" panose="02020603050405020304" pitchFamily="18" charset="0"/>
                      </a:endParaRPr>
                    </a:p>
                  </a:txBody>
                  <a:tcPr>
                    <a:solidFill>
                      <a:schemeClr val="bg2">
                        <a:lumMod val="20000"/>
                        <a:lumOff val="80000"/>
                      </a:schemeClr>
                    </a:solidFill>
                  </a:tcPr>
                </a:tc>
                <a:extLst>
                  <a:ext uri="{0D108BD9-81ED-4DB2-BD59-A6C34878D82A}">
                    <a16:rowId xmlns:a16="http://schemas.microsoft.com/office/drawing/2014/main" val="3927647915"/>
                  </a:ext>
                </a:extLst>
              </a:tr>
              <a:tr h="647236">
                <a:tc>
                  <a:txBody>
                    <a:bodyPr/>
                    <a:lstStyle/>
                    <a:p>
                      <a:pPr algn="ctr"/>
                      <a:r>
                        <a:rPr lang="en-US">
                          <a:latin typeface="Times New Roman" panose="02020603050405020304" pitchFamily="18" charset="0"/>
                          <a:cs typeface="Times New Roman" panose="02020603050405020304" pitchFamily="18" charset="0"/>
                        </a:rPr>
                        <a:t>2</a:t>
                      </a:r>
                    </a:p>
                  </a:txBody>
                  <a:tcPr>
                    <a:solidFill>
                      <a:schemeClr val="bg2">
                        <a:lumMod val="20000"/>
                        <a:lumOff val="80000"/>
                      </a:schemeClr>
                    </a:solidFill>
                  </a:tcPr>
                </a:tc>
                <a:tc>
                  <a:txBody>
                    <a:bodyPr/>
                    <a:lstStyle/>
                    <a:p>
                      <a:pPr algn="ctr"/>
                      <a:r>
                        <a:rPr lang="en-US">
                          <a:latin typeface="Times New Roman" panose="02020603050405020304" pitchFamily="18" charset="0"/>
                          <a:cs typeface="Times New Roman" panose="02020603050405020304" pitchFamily="18" charset="0"/>
                        </a:rPr>
                        <a:t>Cơ</a:t>
                      </a:r>
                      <a:r>
                        <a:rPr lang="en-US" baseline="0">
                          <a:latin typeface="Times New Roman" panose="02020603050405020304" pitchFamily="18" charset="0"/>
                          <a:cs typeface="Times New Roman" panose="02020603050405020304" pitchFamily="18" charset="0"/>
                        </a:rPr>
                        <a:t> sở lý thuyết</a:t>
                      </a:r>
                      <a:endParaRPr lang="en-US">
                        <a:latin typeface="Times New Roman" panose="02020603050405020304" pitchFamily="18" charset="0"/>
                        <a:cs typeface="Times New Roman" panose="02020603050405020304" pitchFamily="18" charset="0"/>
                      </a:endParaRPr>
                    </a:p>
                  </a:txBody>
                  <a:tcPr>
                    <a:solidFill>
                      <a:schemeClr val="bg2">
                        <a:lumMod val="20000"/>
                        <a:lumOff val="80000"/>
                      </a:schemeClr>
                    </a:solidFill>
                  </a:tcPr>
                </a:tc>
                <a:extLst>
                  <a:ext uri="{0D108BD9-81ED-4DB2-BD59-A6C34878D82A}">
                    <a16:rowId xmlns:a16="http://schemas.microsoft.com/office/drawing/2014/main" val="1497333151"/>
                  </a:ext>
                </a:extLst>
              </a:tr>
              <a:tr h="647236">
                <a:tc>
                  <a:txBody>
                    <a:bodyPr/>
                    <a:lstStyle/>
                    <a:p>
                      <a:pPr algn="ctr"/>
                      <a:r>
                        <a:rPr lang="en-US">
                          <a:latin typeface="Times New Roman" panose="02020603050405020304" pitchFamily="18" charset="0"/>
                          <a:cs typeface="Times New Roman" panose="02020603050405020304" pitchFamily="18" charset="0"/>
                        </a:rPr>
                        <a:t>3</a:t>
                      </a:r>
                    </a:p>
                  </a:txBody>
                  <a:tcPr>
                    <a:solidFill>
                      <a:schemeClr val="bg2">
                        <a:lumMod val="20000"/>
                        <a:lumOff val="80000"/>
                      </a:schemeClr>
                    </a:solidFill>
                  </a:tcPr>
                </a:tc>
                <a:tc>
                  <a:txBody>
                    <a:bodyPr/>
                    <a:lstStyle/>
                    <a:p>
                      <a:pPr algn="ctr"/>
                      <a:r>
                        <a:rPr lang="en-US">
                          <a:latin typeface="Times New Roman" panose="02020603050405020304" pitchFamily="18" charset="0"/>
                          <a:cs typeface="Times New Roman" panose="02020603050405020304" pitchFamily="18" charset="0"/>
                        </a:rPr>
                        <a:t>Phân</a:t>
                      </a:r>
                      <a:r>
                        <a:rPr lang="en-US" baseline="0">
                          <a:latin typeface="Times New Roman" panose="02020603050405020304" pitchFamily="18" charset="0"/>
                          <a:cs typeface="Times New Roman" panose="02020603050405020304" pitchFamily="18" charset="0"/>
                        </a:rPr>
                        <a:t> tích thiết kế hệ thống</a:t>
                      </a:r>
                      <a:endParaRPr lang="en-US">
                        <a:latin typeface="Times New Roman" panose="02020603050405020304" pitchFamily="18" charset="0"/>
                        <a:cs typeface="Times New Roman" panose="02020603050405020304" pitchFamily="18" charset="0"/>
                      </a:endParaRPr>
                    </a:p>
                  </a:txBody>
                  <a:tcPr>
                    <a:solidFill>
                      <a:schemeClr val="bg2">
                        <a:lumMod val="20000"/>
                        <a:lumOff val="80000"/>
                      </a:schemeClr>
                    </a:solidFill>
                  </a:tcPr>
                </a:tc>
                <a:extLst>
                  <a:ext uri="{0D108BD9-81ED-4DB2-BD59-A6C34878D82A}">
                    <a16:rowId xmlns:a16="http://schemas.microsoft.com/office/drawing/2014/main" val="497612585"/>
                  </a:ext>
                </a:extLst>
              </a:tr>
              <a:tr h="647236">
                <a:tc>
                  <a:txBody>
                    <a:bodyPr/>
                    <a:lstStyle/>
                    <a:p>
                      <a:pPr algn="ctr"/>
                      <a:r>
                        <a:rPr lang="en-US">
                          <a:latin typeface="Times New Roman" panose="02020603050405020304" pitchFamily="18" charset="0"/>
                          <a:cs typeface="Times New Roman" panose="02020603050405020304" pitchFamily="18" charset="0"/>
                        </a:rPr>
                        <a:t>4</a:t>
                      </a:r>
                    </a:p>
                  </a:txBody>
                  <a:tcPr>
                    <a:solidFill>
                      <a:schemeClr val="bg2">
                        <a:lumMod val="20000"/>
                        <a:lumOff val="80000"/>
                      </a:schemeClr>
                    </a:solidFill>
                  </a:tcPr>
                </a:tc>
                <a:tc>
                  <a:txBody>
                    <a:bodyPr/>
                    <a:lstStyle/>
                    <a:p>
                      <a:pPr algn="ctr"/>
                      <a:r>
                        <a:rPr lang="en-US">
                          <a:latin typeface="Times New Roman" panose="02020603050405020304" pitchFamily="18" charset="0"/>
                          <a:cs typeface="Times New Roman" panose="02020603050405020304" pitchFamily="18" charset="0"/>
                        </a:rPr>
                        <a:t>Lập</a:t>
                      </a:r>
                      <a:r>
                        <a:rPr lang="en-US" baseline="0">
                          <a:latin typeface="Times New Roman" panose="02020603050405020304" pitchFamily="18" charset="0"/>
                          <a:cs typeface="Times New Roman" panose="02020603050405020304" pitchFamily="18" charset="0"/>
                        </a:rPr>
                        <a:t> trình và kiểm thử</a:t>
                      </a:r>
                      <a:endParaRPr lang="en-US">
                        <a:latin typeface="Times New Roman" panose="02020603050405020304" pitchFamily="18" charset="0"/>
                        <a:cs typeface="Times New Roman" panose="02020603050405020304" pitchFamily="18" charset="0"/>
                      </a:endParaRPr>
                    </a:p>
                  </a:txBody>
                  <a:tcPr>
                    <a:solidFill>
                      <a:schemeClr val="bg2">
                        <a:lumMod val="20000"/>
                        <a:lumOff val="80000"/>
                      </a:schemeClr>
                    </a:solidFill>
                  </a:tcPr>
                </a:tc>
                <a:extLst>
                  <a:ext uri="{0D108BD9-81ED-4DB2-BD59-A6C34878D82A}">
                    <a16:rowId xmlns:a16="http://schemas.microsoft.com/office/drawing/2014/main" val="650161853"/>
                  </a:ext>
                </a:extLst>
              </a:tr>
            </a:tbl>
          </a:graphicData>
        </a:graphic>
      </p:graphicFrame>
      <p:sp>
        <p:nvSpPr>
          <p:cNvPr id="4" name="Title 1"/>
          <p:cNvSpPr txBox="1">
            <a:spLocks/>
          </p:cNvSpPr>
          <p:nvPr/>
        </p:nvSpPr>
        <p:spPr>
          <a:xfrm>
            <a:off x="1510747" y="318051"/>
            <a:ext cx="10527528" cy="21707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5400" b="1" i="1">
                <a:solidFill>
                  <a:schemeClr val="bg1"/>
                </a:solidFill>
                <a:latin typeface="Times New Roman" panose="02020603050405020304" pitchFamily="18" charset="0"/>
                <a:cs typeface="Times New Roman" panose="02020603050405020304" pitchFamily="18" charset="0"/>
              </a:rPr>
              <a:t>Đề tài: </a:t>
            </a:r>
            <a:r>
              <a:rPr lang="fr-FR" sz="5400" b="1" i="1">
                <a:solidFill>
                  <a:schemeClr val="bg1"/>
                </a:solidFill>
                <a:latin typeface="Times New Roman" panose="02020603050405020304" pitchFamily="18" charset="0"/>
                <a:ea typeface="Calibri" panose="020F0502020204030204" pitchFamily="34" charset="0"/>
              </a:rPr>
              <a:t>LẬP TRÌNH game Inosuke</a:t>
            </a:r>
            <a:endParaRPr lang="en-US" sz="54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70517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11" y="0"/>
            <a:ext cx="6348716" cy="804765"/>
          </a:xfrm>
        </p:spPr>
        <p:txBody>
          <a:bodyPr/>
          <a:lstStyle/>
          <a:p>
            <a:r>
              <a:rPr lang="en-US">
                <a:solidFill>
                  <a:schemeClr val="bg1"/>
                </a:solidFill>
                <a:latin typeface="Times New Roman" panose="02020603050405020304" pitchFamily="18" charset="0"/>
                <a:cs typeface="Times New Roman" panose="02020603050405020304" pitchFamily="18" charset="0"/>
              </a:rPr>
              <a:t>1. giới thiệu chung</a:t>
            </a:r>
          </a:p>
        </p:txBody>
      </p:sp>
      <p:sp>
        <p:nvSpPr>
          <p:cNvPr id="3" name="Content Placeholder 2"/>
          <p:cNvSpPr>
            <a:spLocks noGrp="1"/>
          </p:cNvSpPr>
          <p:nvPr>
            <p:ph idx="1"/>
          </p:nvPr>
        </p:nvSpPr>
        <p:spPr>
          <a:xfrm>
            <a:off x="1053947" y="945473"/>
            <a:ext cx="9905999" cy="5630256"/>
          </a:xfrm>
        </p:spPr>
        <p:txBody>
          <a:bodyPr>
            <a:normAutofit/>
          </a:bodyPr>
          <a:lstStyle/>
          <a:p>
            <a:pPr indent="0">
              <a:lnSpc>
                <a:spcPct val="107000"/>
              </a:lnSpc>
              <a:spcAft>
                <a:spcPts val="800"/>
              </a:spcAft>
              <a:buNone/>
            </a:pPr>
            <a:r>
              <a:rPr lang="en-US">
                <a:solidFill>
                  <a:srgbClr val="000000"/>
                </a:solidFill>
                <a:latin typeface="Times New Roman" panose="02020603050405020304" pitchFamily="18" charset="0"/>
                <a:ea typeface="Calibri" panose="020F0502020204030204" pitchFamily="34" charset="0"/>
                <a:cs typeface="Times New Roman" panose="02020603050405020304" pitchFamily="18" charset="0"/>
              </a:rPr>
              <a:t>a, cốt chuyện</a:t>
            </a:r>
          </a:p>
          <a:p>
            <a:pPr indent="0">
              <a:lnSpc>
                <a:spcPct val="107000"/>
              </a:lnSpc>
              <a:spcAft>
                <a:spcPts val="800"/>
              </a:spcAft>
              <a:buNone/>
            </a:pPr>
            <a:r>
              <a:rPr lang="en-US">
                <a:solidFill>
                  <a:srgbClr val="000000"/>
                </a:solidFill>
                <a:latin typeface="Times New Roman" panose="02020603050405020304" pitchFamily="18" charset="0"/>
                <a:ea typeface="Calibri" panose="020F0502020204030204" pitchFamily="34" charset="0"/>
                <a:cs typeface="Times New Roman" panose="02020603050405020304" pitchFamily="18" charset="0"/>
              </a:rPr>
              <a:t>Nội dung game là hành trình của Inoisuke giải của công chúa, trong quá trình giải cứu của mình, Inoisuke đã gặp và tiêu diệt rất nhiều quái vật để tìm đường đến giải cứu công chúa. </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00407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6535478" cy="963251"/>
          </a:xfrm>
          <a:prstGeom prst="rect">
            <a:avLst/>
          </a:prstGeom>
        </p:spPr>
      </p:pic>
      <p:sp>
        <p:nvSpPr>
          <p:cNvPr id="3" name="Content Placeholder 2"/>
          <p:cNvSpPr>
            <a:spLocks noGrp="1"/>
          </p:cNvSpPr>
          <p:nvPr>
            <p:ph idx="1"/>
          </p:nvPr>
        </p:nvSpPr>
        <p:spPr>
          <a:xfrm>
            <a:off x="648431" y="963250"/>
            <a:ext cx="9905999" cy="4435685"/>
          </a:xfrm>
        </p:spPr>
        <p:txBody>
          <a:bodyPr/>
          <a:lstStyle/>
          <a:p>
            <a:pPr marL="0" indent="0">
              <a:buNone/>
            </a:pPr>
            <a:r>
              <a:rPr lang="en-US">
                <a:solidFill>
                  <a:schemeClr val="bg1"/>
                </a:solidFill>
                <a:latin typeface="Times New Roman" panose="02020603050405020304" pitchFamily="18" charset="0"/>
                <a:cs typeface="Times New Roman" panose="02020603050405020304" pitchFamily="18" charset="0"/>
              </a:rPr>
              <a:t>b, Đồ họa game</a:t>
            </a:r>
          </a:p>
          <a:p>
            <a:pPr marL="0" indent="0">
              <a:buNone/>
            </a:pPr>
            <a:r>
              <a:rPr lang="en-US">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Đồ họa giao diện game được thiết kế với những phông màu cơ bản, tạo cho người chơi cảm giác thoải mát, tránh những chi tiết xen vào gây khó chịu cho người chơi.</a:t>
            </a:r>
            <a:endParaRPr lang="en-US">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50000"/>
              </a:lnSpc>
            </a:pPr>
            <a:endParaRPr lang="en-US" kern="0">
              <a:latin typeface="Times New Roman" panose="02020603050405020304" pitchFamily="18" charset="0"/>
            </a:endParaRPr>
          </a:p>
          <a:p>
            <a:pPr marL="0" indent="0">
              <a:buNone/>
            </a:pPr>
            <a:endParaRPr lang="en-US">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F5C4DC8-2B2C-40DA-A4A3-725196C5E98F}"/>
              </a:ext>
            </a:extLst>
          </p:cNvPr>
          <p:cNvPicPr>
            <a:picLocks noChangeAspect="1"/>
          </p:cNvPicPr>
          <p:nvPr/>
        </p:nvPicPr>
        <p:blipFill>
          <a:blip r:embed="rId3"/>
          <a:stretch>
            <a:fillRect/>
          </a:stretch>
        </p:blipFill>
        <p:spPr>
          <a:xfrm>
            <a:off x="2461430" y="2838616"/>
            <a:ext cx="6629400" cy="3658925"/>
          </a:xfrm>
          <a:prstGeom prst="rect">
            <a:avLst/>
          </a:prstGeom>
        </p:spPr>
      </p:pic>
    </p:spTree>
    <p:extLst>
      <p:ext uri="{BB962C8B-B14F-4D97-AF65-F5344CB8AC3E}">
        <p14:creationId xmlns:p14="http://schemas.microsoft.com/office/powerpoint/2010/main" val="26421053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799505" y="804765"/>
            <a:ext cx="9905999" cy="3541714"/>
          </a:xfrm>
        </p:spPr>
        <p:txBody>
          <a:bodyPr/>
          <a:lstStyle/>
          <a:p>
            <a:pPr marL="0" indent="0">
              <a:buNone/>
            </a:pPr>
            <a:r>
              <a:rPr lang="en-US">
                <a:solidFill>
                  <a:schemeClr val="bg1"/>
                </a:solidFill>
                <a:latin typeface="Times New Roman" panose="02020603050405020304" pitchFamily="18" charset="0"/>
                <a:cs typeface="Times New Roman" panose="02020603050405020304" pitchFamily="18" charset="0"/>
              </a:rPr>
              <a:t>Tổng quan về Engine Unity</a:t>
            </a:r>
          </a:p>
          <a:p>
            <a:pPr marL="0" indent="0">
              <a:buNone/>
            </a:pPr>
            <a:r>
              <a:rPr lang="en-US">
                <a:solidFill>
                  <a:schemeClr val="bg1"/>
                </a:solidFill>
                <a:latin typeface="Times New Roman" panose="02020603050405020304" pitchFamily="18" charset="0"/>
                <a:ea typeface="Calibri" panose="020F0502020204030204" pitchFamily="34" charset="0"/>
                <a:cs typeface="Times New Roman" panose="02020603050405020304" pitchFamily="18" charset="0"/>
              </a:rPr>
              <a:t>Một Game Engine (hay công cụ tạo Game / động cơ Game) là một phần mềm được viết cho mục đích thiết kế và phát triển video Game.</a:t>
            </a:r>
            <a:endParaRPr lang="en-US">
              <a:solidFill>
                <a:schemeClr val="bg1"/>
              </a:solidFill>
              <a:latin typeface="Times New Roman" panose="02020603050405020304" pitchFamily="18" charset="0"/>
              <a:cs typeface="Times New Roman" panose="02020603050405020304" pitchFamily="18" charset="0"/>
            </a:endParaRPr>
          </a:p>
        </p:txBody>
      </p:sp>
      <p:sp>
        <p:nvSpPr>
          <p:cNvPr id="7" name="Title 1"/>
          <p:cNvSpPr>
            <a:spLocks noGrp="1"/>
          </p:cNvSpPr>
          <p:nvPr>
            <p:ph type="title"/>
          </p:nvPr>
        </p:nvSpPr>
        <p:spPr>
          <a:xfrm>
            <a:off x="521211" y="0"/>
            <a:ext cx="6348716" cy="804765"/>
          </a:xfrm>
        </p:spPr>
        <p:txBody>
          <a:bodyPr/>
          <a:lstStyle/>
          <a:p>
            <a:r>
              <a:rPr lang="en-US">
                <a:solidFill>
                  <a:schemeClr val="bg1"/>
                </a:solidFill>
                <a:latin typeface="Times New Roman" panose="02020603050405020304" pitchFamily="18" charset="0"/>
                <a:cs typeface="Times New Roman" panose="02020603050405020304" pitchFamily="18" charset="0"/>
              </a:rPr>
              <a:t>2. Cơ sở lý thuyết</a:t>
            </a:r>
          </a:p>
        </p:txBody>
      </p:sp>
      <p:pic>
        <p:nvPicPr>
          <p:cNvPr id="9" name="Picture 8" descr="Tổng Quan Về Unity Game Engine Tại Hà Nội">
            <a:extLst>
              <a:ext uri="{FF2B5EF4-FFF2-40B4-BE49-F238E27FC236}">
                <a16:creationId xmlns:a16="http://schemas.microsoft.com/office/drawing/2014/main" id="{41014307-6972-4BF3-970E-E20F66F6F7C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82903" y="2861476"/>
            <a:ext cx="5714999" cy="3177540"/>
          </a:xfrm>
          <a:prstGeom prst="rect">
            <a:avLst/>
          </a:prstGeom>
          <a:noFill/>
          <a:ln>
            <a:noFill/>
          </a:ln>
        </p:spPr>
      </p:pic>
    </p:spTree>
    <p:extLst>
      <p:ext uri="{BB962C8B-B14F-4D97-AF65-F5344CB8AC3E}">
        <p14:creationId xmlns:p14="http://schemas.microsoft.com/office/powerpoint/2010/main" val="34719640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9749" y="667177"/>
            <a:ext cx="10499298" cy="3006326"/>
          </a:xfrm>
        </p:spPr>
        <p:txBody>
          <a:bodyPr>
            <a:normAutofit/>
          </a:bodyPr>
          <a:lstStyle/>
          <a:p>
            <a:pPr marL="0" indent="0">
              <a:buNone/>
            </a:pPr>
            <a:r>
              <a:rPr lang="en-US">
                <a:solidFill>
                  <a:schemeClr val="bg1"/>
                </a:solidFill>
                <a:latin typeface="Times New Roman" panose="02020603050405020304" pitchFamily="18" charset="0"/>
                <a:cs typeface="Times New Roman" panose="02020603050405020304" pitchFamily="18" charset="0"/>
              </a:rPr>
              <a:t>Game 2D</a:t>
            </a:r>
          </a:p>
          <a:p>
            <a:pPr marL="0" indent="0">
              <a:buNone/>
            </a:pPr>
            <a:r>
              <a:rPr lang="en-US">
                <a:solidFill>
                  <a:srgbClr val="000000"/>
                </a:solidFill>
                <a:latin typeface="Times New Roman" panose="02020603050405020304" pitchFamily="18" charset="0"/>
                <a:ea typeface="Calibri" panose="020F0502020204030204" pitchFamily="34" charset="0"/>
                <a:cs typeface="Times New Roman" panose="02020603050405020304" pitchFamily="18" charset="0"/>
              </a:rPr>
              <a:t>- Game 2D (2D game) là một loại trò chơi được thiết kế và hiển thị trên một mặt phẳng hai chiều</a:t>
            </a:r>
          </a:p>
          <a:p>
            <a:pPr marL="0" indent="0">
              <a:buNone/>
            </a:pPr>
            <a:r>
              <a:rPr lang="en-US">
                <a:solidFill>
                  <a:schemeClr val="bg1"/>
                </a:solidFill>
                <a:latin typeface="Times New Roman" panose="02020603050405020304" pitchFamily="18" charset="0"/>
                <a:cs typeface="Times New Roman" panose="02020603050405020304" pitchFamily="18" charset="0"/>
              </a:rPr>
              <a:t>- </a:t>
            </a:r>
            <a:r>
              <a:rPr lang="en-US">
                <a:solidFill>
                  <a:srgbClr val="000000"/>
                </a:solidFill>
                <a:latin typeface="Times New Roman" panose="02020603050405020304" pitchFamily="18" charset="0"/>
                <a:ea typeface="Calibri" panose="020F0502020204030204" pitchFamily="34" charset="0"/>
                <a:cs typeface="Times New Roman" panose="02020603050405020304" pitchFamily="18" charset="0"/>
              </a:rPr>
              <a:t>Trong game 2D, người chơi thường chỉ có thể di chuyển và tương tác với các đối tượng trong mặt phẳng ngang và dọc, thường là bên trái và bên phải hoặc trên và dưới màn hình. </a:t>
            </a:r>
            <a:endParaRPr lang="en-US">
              <a:solidFill>
                <a:schemeClr val="bg1"/>
              </a:solidFill>
              <a:latin typeface="Times New Roman" panose="02020603050405020304" pitchFamily="18" charset="0"/>
              <a:cs typeface="Times New Roman" panose="02020603050405020304" pitchFamily="18" charset="0"/>
            </a:endParaRPr>
          </a:p>
        </p:txBody>
      </p:sp>
      <p:sp>
        <p:nvSpPr>
          <p:cNvPr id="6" name="Title 1"/>
          <p:cNvSpPr>
            <a:spLocks noGrp="1"/>
          </p:cNvSpPr>
          <p:nvPr>
            <p:ph type="title"/>
          </p:nvPr>
        </p:nvSpPr>
        <p:spPr>
          <a:xfrm>
            <a:off x="521211" y="0"/>
            <a:ext cx="6348716" cy="804765"/>
          </a:xfrm>
        </p:spPr>
        <p:txBody>
          <a:bodyPr/>
          <a:lstStyle/>
          <a:p>
            <a:r>
              <a:rPr lang="en-US">
                <a:solidFill>
                  <a:schemeClr val="bg1"/>
                </a:solidFill>
                <a:latin typeface="Times New Roman" panose="02020603050405020304" pitchFamily="18" charset="0"/>
                <a:cs typeface="Times New Roman" panose="02020603050405020304" pitchFamily="18" charset="0"/>
              </a:rPr>
              <a:t>2. Cơ sở lý thuyết</a:t>
            </a:r>
          </a:p>
        </p:txBody>
      </p:sp>
      <p:pic>
        <p:nvPicPr>
          <p:cNvPr id="10" name="Picture 9"/>
          <p:cNvPicPr/>
          <p:nvPr/>
        </p:nvPicPr>
        <p:blipFill>
          <a:blip r:embed="rId2"/>
          <a:stretch>
            <a:fillRect/>
          </a:stretch>
        </p:blipFill>
        <p:spPr>
          <a:xfrm>
            <a:off x="2770366" y="3329926"/>
            <a:ext cx="7351644" cy="3325316"/>
          </a:xfrm>
          <a:prstGeom prst="rect">
            <a:avLst/>
          </a:prstGeom>
        </p:spPr>
      </p:pic>
    </p:spTree>
    <p:extLst>
      <p:ext uri="{BB962C8B-B14F-4D97-AF65-F5344CB8AC3E}">
        <p14:creationId xmlns:p14="http://schemas.microsoft.com/office/powerpoint/2010/main" val="19627306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21211" y="0"/>
            <a:ext cx="7422142" cy="80476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a:solidFill>
                  <a:schemeClr val="bg1"/>
                </a:solidFill>
                <a:latin typeface="Times New Roman" panose="02020603050405020304" pitchFamily="18" charset="0"/>
                <a:cs typeface="Times New Roman" panose="02020603050405020304" pitchFamily="18" charset="0"/>
              </a:rPr>
              <a:t>3. Phân tích thiết kết hệ thống</a:t>
            </a:r>
          </a:p>
        </p:txBody>
      </p:sp>
      <p:sp>
        <p:nvSpPr>
          <p:cNvPr id="5" name="Content Placeholder 2"/>
          <p:cNvSpPr>
            <a:spLocks noGrp="1"/>
          </p:cNvSpPr>
          <p:nvPr>
            <p:ph idx="1"/>
          </p:nvPr>
        </p:nvSpPr>
        <p:spPr>
          <a:xfrm>
            <a:off x="1109607" y="804765"/>
            <a:ext cx="4170059" cy="1765922"/>
          </a:xfrm>
        </p:spPr>
        <p:txBody>
          <a:bodyPr/>
          <a:lstStyle/>
          <a:p>
            <a:pPr marL="0" indent="0">
              <a:buNone/>
            </a:pPr>
            <a:r>
              <a:rPr lang="en-US">
                <a:solidFill>
                  <a:schemeClr val="bg1"/>
                </a:solidFill>
                <a:latin typeface="Times New Roman" panose="02020603050405020304" pitchFamily="18" charset="0"/>
                <a:cs typeface="Times New Roman" panose="02020603050405020304" pitchFamily="18" charset="0"/>
              </a:rPr>
              <a:t>Các chức năng của hệ thống</a:t>
            </a:r>
          </a:p>
        </p:txBody>
      </p:sp>
      <p:graphicFrame>
        <p:nvGraphicFramePr>
          <p:cNvPr id="9" name="Table 8">
            <a:extLst>
              <a:ext uri="{FF2B5EF4-FFF2-40B4-BE49-F238E27FC236}">
                <a16:creationId xmlns:a16="http://schemas.microsoft.com/office/drawing/2014/main" id="{C762ECDB-09AA-49BB-B9F2-DA7EE57D3F44}"/>
              </a:ext>
            </a:extLst>
          </p:cNvPr>
          <p:cNvGraphicFramePr>
            <a:graphicFrameLocks noGrp="1"/>
          </p:cNvGraphicFramePr>
          <p:nvPr>
            <p:extLst>
              <p:ext uri="{D42A27DB-BD31-4B8C-83A1-F6EECF244321}">
                <p14:modId xmlns:p14="http://schemas.microsoft.com/office/powerpoint/2010/main" val="1636521275"/>
              </p:ext>
            </p:extLst>
          </p:nvPr>
        </p:nvGraphicFramePr>
        <p:xfrm>
          <a:off x="1732059" y="1478944"/>
          <a:ext cx="7315199" cy="4406347"/>
        </p:xfrm>
        <a:graphic>
          <a:graphicData uri="http://schemas.openxmlformats.org/drawingml/2006/table">
            <a:tbl>
              <a:tblPr firstRow="1" firstCol="1" bandRow="1">
                <a:tableStyleId>{5C22544A-7EE6-4342-B048-85BDC9FD1C3A}</a:tableStyleId>
              </a:tblPr>
              <a:tblGrid>
                <a:gridCol w="577175">
                  <a:extLst>
                    <a:ext uri="{9D8B030D-6E8A-4147-A177-3AD203B41FA5}">
                      <a16:colId xmlns:a16="http://schemas.microsoft.com/office/drawing/2014/main" val="3802475979"/>
                    </a:ext>
                  </a:extLst>
                </a:gridCol>
                <a:gridCol w="3269318">
                  <a:extLst>
                    <a:ext uri="{9D8B030D-6E8A-4147-A177-3AD203B41FA5}">
                      <a16:colId xmlns:a16="http://schemas.microsoft.com/office/drawing/2014/main" val="4225896800"/>
                    </a:ext>
                  </a:extLst>
                </a:gridCol>
                <a:gridCol w="3468706">
                  <a:extLst>
                    <a:ext uri="{9D8B030D-6E8A-4147-A177-3AD203B41FA5}">
                      <a16:colId xmlns:a16="http://schemas.microsoft.com/office/drawing/2014/main" val="3385693646"/>
                    </a:ext>
                  </a:extLst>
                </a:gridCol>
              </a:tblGrid>
              <a:tr h="610397">
                <a:tc>
                  <a:txBody>
                    <a:bodyPr/>
                    <a:lstStyle/>
                    <a:p>
                      <a:pPr>
                        <a:lnSpc>
                          <a:spcPct val="107000"/>
                        </a:lnSpc>
                        <a:spcAft>
                          <a:spcPts val="800"/>
                        </a:spcAft>
                      </a:pPr>
                      <a:r>
                        <a:rPr lang="en-US" sz="1400">
                          <a:effectLst/>
                        </a:rPr>
                        <a:t>STT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a:effectLst/>
                        </a:rPr>
                        <a:t>Tên chức năng</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a:effectLst/>
                        </a:rPr>
                        <a:t>Mô tả</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71209919"/>
                  </a:ext>
                </a:extLst>
              </a:tr>
              <a:tr h="871992">
                <a:tc>
                  <a:txBody>
                    <a:bodyPr/>
                    <a:lstStyle/>
                    <a:p>
                      <a:pPr>
                        <a:lnSpc>
                          <a:spcPct val="107000"/>
                        </a:lnSpc>
                        <a:spcAft>
                          <a:spcPts val="800"/>
                        </a:spcAft>
                      </a:pPr>
                      <a:r>
                        <a:rPr lang="en-US" sz="1400">
                          <a:effectLst/>
                        </a:rPr>
                        <a:t>1</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a:effectLst/>
                        </a:rPr>
                        <a:t>Bắt đầu và thoát game</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dirty="0">
                          <a:effectLst/>
                        </a:rPr>
                        <a:t>Khi </a:t>
                      </a:r>
                      <a:r>
                        <a:rPr lang="en-US" sz="1400" dirty="0" err="1">
                          <a:effectLst/>
                        </a:rPr>
                        <a:t>vào</a:t>
                      </a:r>
                      <a:r>
                        <a:rPr lang="en-US" sz="1400" dirty="0">
                          <a:effectLst/>
                        </a:rPr>
                        <a:t> game </a:t>
                      </a:r>
                      <a:r>
                        <a:rPr lang="en-US" sz="1400" dirty="0" err="1">
                          <a:effectLst/>
                        </a:rPr>
                        <a:t>sẽ</a:t>
                      </a:r>
                      <a:r>
                        <a:rPr lang="en-US" sz="1400" dirty="0">
                          <a:effectLst/>
                        </a:rPr>
                        <a:t> </a:t>
                      </a:r>
                      <a:r>
                        <a:rPr lang="en-US" sz="1400" dirty="0" err="1">
                          <a:effectLst/>
                        </a:rPr>
                        <a:t>có</a:t>
                      </a:r>
                      <a:r>
                        <a:rPr lang="en-US" sz="1400" dirty="0">
                          <a:effectLst/>
                        </a:rPr>
                        <a:t> </a:t>
                      </a:r>
                      <a:r>
                        <a:rPr lang="en-US" sz="1400" dirty="0" err="1">
                          <a:effectLst/>
                        </a:rPr>
                        <a:t>các</a:t>
                      </a:r>
                      <a:r>
                        <a:rPr lang="en-US" sz="1400" dirty="0">
                          <a:effectLst/>
                        </a:rPr>
                        <a:t> </a:t>
                      </a:r>
                      <a:r>
                        <a:rPr lang="en-US" sz="1400" dirty="0" err="1">
                          <a:effectLst/>
                        </a:rPr>
                        <a:t>tùy</a:t>
                      </a:r>
                      <a:r>
                        <a:rPr lang="en-US" sz="1400" dirty="0">
                          <a:effectLst/>
                        </a:rPr>
                        <a:t> </a:t>
                      </a:r>
                      <a:r>
                        <a:rPr lang="en-US" sz="1400" dirty="0" err="1">
                          <a:effectLst/>
                        </a:rPr>
                        <a:t>chọn</a:t>
                      </a:r>
                      <a:r>
                        <a:rPr lang="en-US" sz="1400" dirty="0">
                          <a:effectLst/>
                        </a:rPr>
                        <a:t> </a:t>
                      </a:r>
                      <a:r>
                        <a:rPr lang="en-US" sz="1400" dirty="0" err="1">
                          <a:effectLst/>
                        </a:rPr>
                        <a:t>như</a:t>
                      </a:r>
                      <a:r>
                        <a:rPr lang="en-US" sz="1400" dirty="0">
                          <a:effectLst/>
                        </a:rPr>
                        <a:t> </a:t>
                      </a:r>
                      <a:r>
                        <a:rPr lang="en-US" sz="1400" dirty="0" err="1">
                          <a:effectLst/>
                        </a:rPr>
                        <a:t>chơi</a:t>
                      </a:r>
                      <a:r>
                        <a:rPr lang="en-US" sz="1400" dirty="0">
                          <a:effectLst/>
                        </a:rPr>
                        <a:t> game, </a:t>
                      </a:r>
                      <a:r>
                        <a:rPr lang="en-US" sz="1400" dirty="0" err="1">
                          <a:effectLst/>
                        </a:rPr>
                        <a:t>cài</a:t>
                      </a:r>
                      <a:r>
                        <a:rPr lang="en-US" sz="1400" dirty="0">
                          <a:effectLst/>
                        </a:rPr>
                        <a:t> </a:t>
                      </a:r>
                      <a:r>
                        <a:rPr lang="en-US" sz="1400" dirty="0" err="1">
                          <a:effectLst/>
                        </a:rPr>
                        <a:t>đặt</a:t>
                      </a:r>
                      <a:r>
                        <a:rPr lang="en-US" sz="1400" dirty="0">
                          <a:effectLst/>
                        </a:rPr>
                        <a:t> </a:t>
                      </a:r>
                      <a:r>
                        <a:rPr lang="en-US" sz="1400" dirty="0" err="1">
                          <a:effectLst/>
                        </a:rPr>
                        <a:t>và</a:t>
                      </a:r>
                      <a:r>
                        <a:rPr lang="en-US" sz="1400" dirty="0">
                          <a:effectLst/>
                        </a:rPr>
                        <a:t> </a:t>
                      </a:r>
                      <a:r>
                        <a:rPr lang="en-US" sz="1400" dirty="0" err="1">
                          <a:effectLst/>
                        </a:rPr>
                        <a:t>thoát</a:t>
                      </a:r>
                      <a:r>
                        <a:rPr lang="en-US" sz="1400" dirty="0">
                          <a:effectLst/>
                        </a:rPr>
                        <a:t> game</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54968992"/>
                  </a:ext>
                </a:extLst>
              </a:tr>
              <a:tr h="1169384">
                <a:tc>
                  <a:txBody>
                    <a:bodyPr/>
                    <a:lstStyle/>
                    <a:p>
                      <a:pPr>
                        <a:lnSpc>
                          <a:spcPct val="107000"/>
                        </a:lnSpc>
                        <a:spcAft>
                          <a:spcPts val="800"/>
                        </a:spcAft>
                      </a:pPr>
                      <a:r>
                        <a:rPr lang="en-US" sz="1400">
                          <a:effectLst/>
                        </a:rPr>
                        <a:t>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a:effectLst/>
                        </a:rPr>
                        <a:t>Điều khiển nhân vật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a:effectLst/>
                        </a:rPr>
                        <a:t>Di chuyển nhân vật theo các hướng trong môi trường 2D như trái, phải, nhảy, sử dụng kỹ năng.</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8313276"/>
                  </a:ext>
                </a:extLst>
              </a:tr>
              <a:tr h="877287">
                <a:tc>
                  <a:txBody>
                    <a:bodyPr/>
                    <a:lstStyle/>
                    <a:p>
                      <a:pPr>
                        <a:lnSpc>
                          <a:spcPct val="107000"/>
                        </a:lnSpc>
                        <a:spcAft>
                          <a:spcPts val="800"/>
                        </a:spcAft>
                      </a:pPr>
                      <a:r>
                        <a:rPr lang="en-US" sz="1400">
                          <a:effectLst/>
                        </a:rPr>
                        <a:t>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a:effectLst/>
                        </a:rPr>
                        <a:t>Tương tác với các đối tượng</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a:effectLst/>
                        </a:rPr>
                        <a:t>Có thể tương tác với các đối tượng như chuyển màn, hồi máu, nhặt xu…</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76692929"/>
                  </a:ext>
                </a:extLst>
              </a:tr>
              <a:tr h="877287">
                <a:tc>
                  <a:txBody>
                    <a:bodyPr/>
                    <a:lstStyle/>
                    <a:p>
                      <a:pPr>
                        <a:lnSpc>
                          <a:spcPct val="107000"/>
                        </a:lnSpc>
                        <a:spcAft>
                          <a:spcPts val="800"/>
                        </a:spcAft>
                      </a:pPr>
                      <a:r>
                        <a:rPr lang="en-US" sz="1400">
                          <a:effectLst/>
                        </a:rPr>
                        <a:t>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dirty="0" err="1">
                          <a:effectLst/>
                        </a:rPr>
                        <a:t>Tấn</a:t>
                      </a:r>
                      <a:r>
                        <a:rPr lang="en-US" sz="1400" dirty="0">
                          <a:effectLst/>
                        </a:rPr>
                        <a:t> </a:t>
                      </a:r>
                      <a:r>
                        <a:rPr lang="en-US" sz="1400" dirty="0" err="1">
                          <a:effectLst/>
                        </a:rPr>
                        <a:t>công</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dirty="0" err="1">
                          <a:effectLst/>
                        </a:rPr>
                        <a:t>Tấn</a:t>
                      </a:r>
                      <a:r>
                        <a:rPr lang="en-US" sz="1400" dirty="0">
                          <a:effectLst/>
                        </a:rPr>
                        <a:t> </a:t>
                      </a:r>
                      <a:r>
                        <a:rPr lang="en-US" sz="1400" dirty="0" err="1">
                          <a:effectLst/>
                        </a:rPr>
                        <a:t>công</a:t>
                      </a:r>
                      <a:r>
                        <a:rPr lang="en-US" sz="1400" dirty="0">
                          <a:effectLst/>
                        </a:rPr>
                        <a:t> </a:t>
                      </a:r>
                      <a:r>
                        <a:rPr lang="en-US" sz="1400" dirty="0" err="1">
                          <a:effectLst/>
                        </a:rPr>
                        <a:t>gây</a:t>
                      </a:r>
                      <a:r>
                        <a:rPr lang="en-US" sz="1400" dirty="0">
                          <a:effectLst/>
                        </a:rPr>
                        <a:t> </a:t>
                      </a:r>
                      <a:r>
                        <a:rPr lang="en-US" sz="1400" dirty="0" err="1">
                          <a:effectLst/>
                        </a:rPr>
                        <a:t>sát</a:t>
                      </a:r>
                      <a:r>
                        <a:rPr lang="en-US" sz="1400" dirty="0">
                          <a:effectLst/>
                        </a:rPr>
                        <a:t> </a:t>
                      </a:r>
                      <a:r>
                        <a:rPr lang="en-US" sz="1400" dirty="0" err="1">
                          <a:effectLst/>
                        </a:rPr>
                        <a:t>thương</a:t>
                      </a:r>
                      <a:r>
                        <a:rPr lang="en-US" sz="1400" dirty="0">
                          <a:effectLst/>
                        </a:rPr>
                        <a:t> </a:t>
                      </a:r>
                      <a:r>
                        <a:rPr lang="en-US" sz="1400" dirty="0" err="1">
                          <a:effectLst/>
                        </a:rPr>
                        <a:t>lên</a:t>
                      </a:r>
                      <a:r>
                        <a:rPr lang="en-US" sz="1400" dirty="0">
                          <a:effectLst/>
                        </a:rPr>
                        <a:t> </a:t>
                      </a:r>
                      <a:r>
                        <a:rPr lang="en-US" sz="1400" dirty="0" err="1">
                          <a:effectLst/>
                        </a:rPr>
                        <a:t>quái</a:t>
                      </a:r>
                      <a:r>
                        <a:rPr lang="en-US" sz="1400" dirty="0">
                          <a:effectLst/>
                        </a:rPr>
                        <a:t> </a:t>
                      </a:r>
                      <a:r>
                        <a:rPr lang="en-US" sz="1400" dirty="0" err="1">
                          <a:effectLst/>
                        </a:rPr>
                        <a:t>vật</a:t>
                      </a:r>
                      <a:r>
                        <a:rPr lang="en-US" sz="1400" dirty="0">
                          <a:effectLst/>
                        </a:rPr>
                        <a:t>, </a:t>
                      </a:r>
                      <a:r>
                        <a:rPr lang="en-US" sz="1400" dirty="0" err="1">
                          <a:effectLst/>
                        </a:rPr>
                        <a:t>phá</a:t>
                      </a:r>
                      <a:r>
                        <a:rPr lang="en-US" sz="1400" dirty="0">
                          <a:effectLst/>
                        </a:rPr>
                        <a:t> </a:t>
                      </a:r>
                      <a:r>
                        <a:rPr lang="en-US" sz="1400" dirty="0" err="1">
                          <a:effectLst/>
                        </a:rPr>
                        <a:t>hủy</a:t>
                      </a:r>
                      <a:r>
                        <a:rPr lang="en-US" sz="1400" dirty="0">
                          <a:effectLst/>
                        </a:rPr>
                        <a:t> </a:t>
                      </a:r>
                      <a:r>
                        <a:rPr lang="en-US" sz="1400" dirty="0" err="1">
                          <a:effectLst/>
                        </a:rPr>
                        <a:t>các</a:t>
                      </a:r>
                      <a:r>
                        <a:rPr lang="en-US" sz="1400" dirty="0">
                          <a:effectLst/>
                        </a:rPr>
                        <a:t> </a:t>
                      </a:r>
                      <a:r>
                        <a:rPr lang="en-US" sz="1400" dirty="0" err="1">
                          <a:effectLst/>
                        </a:rPr>
                        <a:t>đồ</a:t>
                      </a:r>
                      <a:r>
                        <a:rPr lang="en-US" sz="1400" dirty="0">
                          <a:effectLst/>
                        </a:rPr>
                        <a:t> </a:t>
                      </a:r>
                      <a:r>
                        <a:rPr lang="en-US" sz="1400" dirty="0" err="1">
                          <a:effectLst/>
                        </a:rPr>
                        <a:t>vật</a:t>
                      </a:r>
                      <a:r>
                        <a:rPr lang="en-US" sz="1400" dirty="0">
                          <a:effectLst/>
                        </a:rPr>
                        <a:t> </a:t>
                      </a:r>
                      <a:r>
                        <a:rPr lang="en-US" sz="1400" dirty="0" err="1">
                          <a:effectLst/>
                        </a:rPr>
                        <a:t>như</a:t>
                      </a:r>
                      <a:r>
                        <a:rPr lang="en-US" sz="1400" dirty="0">
                          <a:effectLst/>
                        </a:rPr>
                        <a:t> </a:t>
                      </a:r>
                      <a:r>
                        <a:rPr lang="en-US" sz="1400" dirty="0" err="1">
                          <a:effectLst/>
                        </a:rPr>
                        <a:t>thùng</a:t>
                      </a:r>
                      <a:r>
                        <a:rPr lang="en-US" sz="1400" dirty="0">
                          <a:effectLst/>
                        </a:rPr>
                        <a:t> </a:t>
                      </a:r>
                      <a:r>
                        <a:rPr lang="en-US" sz="1400" dirty="0" err="1">
                          <a:effectLst/>
                        </a:rPr>
                        <a:t>gỗ</a:t>
                      </a:r>
                      <a:r>
                        <a:rPr lang="en-US" sz="1400" dirty="0">
                          <a:effectLst/>
                        </a:rPr>
                        <a:t>, </a:t>
                      </a:r>
                      <a:r>
                        <a:rPr lang="en-US" sz="1400" dirty="0" err="1">
                          <a:effectLst/>
                        </a:rPr>
                        <a:t>tường</a:t>
                      </a:r>
                      <a:r>
                        <a:rPr lang="en-US" sz="1400" dirty="0">
                          <a:effectLst/>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91585262"/>
                  </a:ext>
                </a:extLst>
              </a:tr>
            </a:tbl>
          </a:graphicData>
        </a:graphic>
      </p:graphicFrame>
    </p:spTree>
    <p:extLst>
      <p:ext uri="{BB962C8B-B14F-4D97-AF65-F5344CB8AC3E}">
        <p14:creationId xmlns:p14="http://schemas.microsoft.com/office/powerpoint/2010/main" val="2587809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109607" y="804765"/>
            <a:ext cx="4170059" cy="1765922"/>
          </a:xfrm>
        </p:spPr>
        <p:txBody>
          <a:bodyPr/>
          <a:lstStyle/>
          <a:p>
            <a:pPr marL="228600" lvl="1">
              <a:spcBef>
                <a:spcPts val="1000"/>
              </a:spcBef>
            </a:pPr>
            <a:r>
              <a:rPr lang="en-US">
                <a:solidFill>
                  <a:schemeClr val="bg1"/>
                </a:solidFill>
                <a:latin typeface="Times New Roman" panose="02020603050405020304" pitchFamily="18" charset="0"/>
                <a:cs typeface="Times New Roman" panose="02020603050405020304" pitchFamily="18" charset="0"/>
              </a:rPr>
              <a:t>Biểu đồ use case </a:t>
            </a:r>
            <a:endParaRPr lang="en-US" sz="1800">
              <a:solidFill>
                <a:schemeClr val="bg1"/>
              </a:solidFill>
              <a:latin typeface="Times New Roman" panose="02020603050405020304" pitchFamily="18" charset="0"/>
              <a:cs typeface="Times New Roman" panose="02020603050405020304" pitchFamily="18" charset="0"/>
            </a:endParaRPr>
          </a:p>
          <a:p>
            <a:endParaRPr lang="en-US"/>
          </a:p>
        </p:txBody>
      </p:sp>
      <p:sp>
        <p:nvSpPr>
          <p:cNvPr id="7" name="Title 1"/>
          <p:cNvSpPr txBox="1">
            <a:spLocks/>
          </p:cNvSpPr>
          <p:nvPr/>
        </p:nvSpPr>
        <p:spPr>
          <a:xfrm>
            <a:off x="521211" y="0"/>
            <a:ext cx="7422142" cy="80476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a:solidFill>
                  <a:schemeClr val="bg1"/>
                </a:solidFill>
                <a:latin typeface="Times New Roman" panose="02020603050405020304" pitchFamily="18" charset="0"/>
                <a:cs typeface="Times New Roman" panose="02020603050405020304" pitchFamily="18" charset="0"/>
              </a:rPr>
              <a:t>3. Phân tích thiết kết hệ thống</a:t>
            </a:r>
          </a:p>
        </p:txBody>
      </p:sp>
      <p:pic>
        <p:nvPicPr>
          <p:cNvPr id="8" name="Content Placeholder 4">
            <a:extLst>
              <a:ext uri="{FF2B5EF4-FFF2-40B4-BE49-F238E27FC236}">
                <a16:creationId xmlns:a16="http://schemas.microsoft.com/office/drawing/2014/main" id="{CDD296CC-F487-459D-96A0-D711D974D051}"/>
              </a:ext>
            </a:extLst>
          </p:cNvPr>
          <p:cNvPicPr>
            <a:picLocks noChangeAspect="1"/>
          </p:cNvPicPr>
          <p:nvPr/>
        </p:nvPicPr>
        <p:blipFill>
          <a:blip r:embed="rId2"/>
          <a:stretch>
            <a:fillRect/>
          </a:stretch>
        </p:blipFill>
        <p:spPr>
          <a:xfrm>
            <a:off x="2852530" y="1687726"/>
            <a:ext cx="6400800" cy="4267200"/>
          </a:xfrm>
          <a:prstGeom prst="rect">
            <a:avLst/>
          </a:prstGeom>
        </p:spPr>
      </p:pic>
    </p:spTree>
    <p:extLst>
      <p:ext uri="{BB962C8B-B14F-4D97-AF65-F5344CB8AC3E}">
        <p14:creationId xmlns:p14="http://schemas.microsoft.com/office/powerpoint/2010/main" val="31860215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109607" y="804765"/>
            <a:ext cx="4170059" cy="1765922"/>
          </a:xfrm>
        </p:spPr>
        <p:txBody>
          <a:bodyPr/>
          <a:lstStyle/>
          <a:p>
            <a:pPr marL="228600" lvl="1">
              <a:spcBef>
                <a:spcPts val="1000"/>
              </a:spcBef>
            </a:pPr>
            <a:r>
              <a:rPr lang="en-US">
                <a:solidFill>
                  <a:schemeClr val="bg1"/>
                </a:solidFill>
                <a:latin typeface="Times New Roman" panose="02020603050405020304" pitchFamily="18" charset="0"/>
                <a:cs typeface="Times New Roman" panose="02020603050405020304" pitchFamily="18" charset="0"/>
              </a:rPr>
              <a:t>Biểu đồ hoạt động</a:t>
            </a:r>
            <a:endParaRPr lang="en-US" sz="1800">
              <a:solidFill>
                <a:schemeClr val="bg1"/>
              </a:solidFill>
              <a:latin typeface="Times New Roman" panose="02020603050405020304" pitchFamily="18" charset="0"/>
              <a:cs typeface="Times New Roman" panose="02020603050405020304" pitchFamily="18" charset="0"/>
            </a:endParaRPr>
          </a:p>
          <a:p>
            <a:endParaRPr lang="en-US"/>
          </a:p>
        </p:txBody>
      </p:sp>
      <p:sp>
        <p:nvSpPr>
          <p:cNvPr id="7" name="Title 1"/>
          <p:cNvSpPr txBox="1">
            <a:spLocks/>
          </p:cNvSpPr>
          <p:nvPr/>
        </p:nvSpPr>
        <p:spPr>
          <a:xfrm>
            <a:off x="521211" y="0"/>
            <a:ext cx="7422142" cy="80476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a:solidFill>
                  <a:schemeClr val="bg1"/>
                </a:solidFill>
                <a:latin typeface="Times New Roman" panose="02020603050405020304" pitchFamily="18" charset="0"/>
                <a:cs typeface="Times New Roman" panose="02020603050405020304" pitchFamily="18" charset="0"/>
              </a:rPr>
              <a:t>3. Phân tích thiết kết hệ thống</a:t>
            </a:r>
          </a:p>
        </p:txBody>
      </p:sp>
      <p:pic>
        <p:nvPicPr>
          <p:cNvPr id="6" name="Picture 5" descr="A picture containing diagram, text, plan, screenshot&#10;&#10;Description automatically generated">
            <a:extLst>
              <a:ext uri="{FF2B5EF4-FFF2-40B4-BE49-F238E27FC236}">
                <a16:creationId xmlns:a16="http://schemas.microsoft.com/office/drawing/2014/main" id="{77672EDF-7E92-4B3E-8CF4-5A82EFB1C9A6}"/>
              </a:ext>
            </a:extLst>
          </p:cNvPr>
          <p:cNvPicPr>
            <a:picLocks noChangeAspect="1"/>
          </p:cNvPicPr>
          <p:nvPr/>
        </p:nvPicPr>
        <p:blipFill>
          <a:blip r:embed="rId2"/>
          <a:stretch>
            <a:fillRect/>
          </a:stretch>
        </p:blipFill>
        <p:spPr>
          <a:xfrm>
            <a:off x="3048662" y="1609530"/>
            <a:ext cx="5638800" cy="4114800"/>
          </a:xfrm>
          <a:prstGeom prst="rect">
            <a:avLst/>
          </a:prstGeom>
        </p:spPr>
      </p:pic>
    </p:spTree>
    <p:extLst>
      <p:ext uri="{BB962C8B-B14F-4D97-AF65-F5344CB8AC3E}">
        <p14:creationId xmlns:p14="http://schemas.microsoft.com/office/powerpoint/2010/main" val="9005288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81</TotalTime>
  <Words>506</Words>
  <Application>Microsoft Office PowerPoint</Application>
  <PresentationFormat>Widescreen</PresentationFormat>
  <Paragraphs>65</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Times New Roman</vt:lpstr>
      <vt:lpstr>Tw Cen MT</vt:lpstr>
      <vt:lpstr>Circuit</vt:lpstr>
      <vt:lpstr>Đề tài: LẬP TRÌNH game Inosuke</vt:lpstr>
      <vt:lpstr>PowerPoint Presentation</vt:lpstr>
      <vt:lpstr>1. giới thiệu chung</vt:lpstr>
      <vt:lpstr>PowerPoint Presentation</vt:lpstr>
      <vt:lpstr>2. Cơ sở lý thuyết</vt:lpstr>
      <vt:lpstr>2. Cơ sở lý thuyết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 Dự đoán giá nhà, chung cư khu vực hà nội</dc:title>
  <dc:creator>htc</dc:creator>
  <cp:lastModifiedBy>Duck Mr</cp:lastModifiedBy>
  <cp:revision>11</cp:revision>
  <dcterms:created xsi:type="dcterms:W3CDTF">2023-05-30T15:30:36Z</dcterms:created>
  <dcterms:modified xsi:type="dcterms:W3CDTF">2023-06-12T17:58:03Z</dcterms:modified>
</cp:coreProperties>
</file>